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74" r:id="rId2"/>
    <p:sldId id="259" r:id="rId3"/>
    <p:sldId id="276" r:id="rId4"/>
    <p:sldId id="260" r:id="rId5"/>
    <p:sldId id="305" r:id="rId6"/>
    <p:sldId id="261" r:id="rId7"/>
    <p:sldId id="306" r:id="rId8"/>
    <p:sldId id="307" r:id="rId9"/>
    <p:sldId id="308" r:id="rId10"/>
    <p:sldId id="309" r:id="rId11"/>
    <p:sldId id="310" r:id="rId12"/>
    <p:sldId id="277" r:id="rId13"/>
    <p:sldId id="311" r:id="rId14"/>
    <p:sldId id="312" r:id="rId15"/>
    <p:sldId id="313" r:id="rId16"/>
    <p:sldId id="314" r:id="rId17"/>
    <p:sldId id="315" r:id="rId18"/>
    <p:sldId id="316" r:id="rId19"/>
    <p:sldId id="317" r:id="rId20"/>
    <p:sldId id="318" r:id="rId21"/>
    <p:sldId id="319" r:id="rId22"/>
    <p:sldId id="278" r:id="rId23"/>
    <p:sldId id="320" r:id="rId24"/>
    <p:sldId id="321" r:id="rId25"/>
    <p:sldId id="322" r:id="rId26"/>
    <p:sldId id="323" r:id="rId27"/>
    <p:sldId id="324" r:id="rId28"/>
    <p:sldId id="325" r:id="rId29"/>
    <p:sldId id="326" r:id="rId30"/>
    <p:sldId id="327" r:id="rId31"/>
    <p:sldId id="328" r:id="rId32"/>
    <p:sldId id="32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6"/>
    <p:restoredTop sz="94643"/>
  </p:normalViewPr>
  <p:slideViewPr>
    <p:cSldViewPr snapToGrid="0" snapToObjects="1">
      <p:cViewPr varScale="1">
        <p:scale>
          <a:sx n="135" d="100"/>
          <a:sy n="135" d="100"/>
        </p:scale>
        <p:origin x="20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40409-AA54-9F48-8656-95EBD0E16EFC}" type="datetimeFigureOut">
              <a:rPr lang="en-US" smtClean="0"/>
              <a:t>9/5/18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0FA80-1576-924F-8AFA-111A3237EF21}" type="slidenum">
              <a:rPr lang="en-US" smtClean="0"/>
              <a:t>‹#›</a:t>
            </a:fld>
            <a:endParaRPr lang="en-US"/>
          </a:p>
        </p:txBody>
      </p:sp>
    </p:spTree>
    <p:extLst>
      <p:ext uri="{BB962C8B-B14F-4D97-AF65-F5344CB8AC3E}">
        <p14:creationId xmlns:p14="http://schemas.microsoft.com/office/powerpoint/2010/main" val="117969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58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381124"/>
          </a:xfrm>
        </p:spPr>
        <p:txBody>
          <a:bodyPr lIns="0" tIns="0" rIns="0" bIns="0" anchor="b">
            <a:normAutofit/>
          </a:bodyPr>
          <a:lstStyle>
            <a:lvl1pPr algn="ctr">
              <a:defRPr sz="3000" b="0">
                <a:solidFill>
                  <a:schemeClr val="tx1"/>
                </a:solidFill>
              </a:defRPr>
            </a:lvl1pPr>
          </a:lstStyle>
          <a:p>
            <a:r>
              <a:rPr lang="en-US" dirty="0"/>
              <a:t>CHAPTER 1</a:t>
            </a:r>
          </a:p>
        </p:txBody>
      </p:sp>
      <p:sp>
        <p:nvSpPr>
          <p:cNvPr id="3" name="Subtitle 2"/>
          <p:cNvSpPr>
            <a:spLocks noGrp="1"/>
          </p:cNvSpPr>
          <p:nvPr>
            <p:ph type="subTitle" idx="1" hasCustomPrompt="1"/>
          </p:nvPr>
        </p:nvSpPr>
        <p:spPr>
          <a:xfrm>
            <a:off x="685800" y="2849732"/>
            <a:ext cx="7772400" cy="3338004"/>
          </a:xfrm>
        </p:spPr>
        <p:txBody>
          <a:bodyPr lIns="0" tIns="0" rIns="0" bIns="0">
            <a:noAutofit/>
          </a:bodyPr>
          <a:lstStyle>
            <a:lvl1pPr marL="0" indent="0" algn="ctr">
              <a:buNone/>
              <a:defRPr sz="4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 Introduction to Selection</a:t>
            </a:r>
          </a:p>
        </p:txBody>
      </p:sp>
      <p:sp>
        <p:nvSpPr>
          <p:cNvPr id="4" name="Date Placeholder 3"/>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cxnSp>
        <p:nvCxnSpPr>
          <p:cNvPr id="9" name="Straight Connector 8">
            <a:extLst>
              <a:ext uri="{FF2B5EF4-FFF2-40B4-BE49-F238E27FC236}">
                <a16:creationId xmlns:a16="http://schemas.microsoft.com/office/drawing/2014/main" id="{DDFF1564-7A40-5B4B-9A24-3601B5A06E57}"/>
              </a:ext>
            </a:extLst>
          </p:cNvPr>
          <p:cNvCxnSpPr>
            <a:cxnSpLocks/>
          </p:cNvCxnSpPr>
          <p:nvPr userDrawn="1"/>
        </p:nvCxnSpPr>
        <p:spPr>
          <a:xfrm>
            <a:off x="0" y="2654425"/>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50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29262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9763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200"/>
            </a:lvl1pPr>
            <a:lvl2pPr>
              <a:spcBef>
                <a:spcPts val="1200"/>
              </a:spcBef>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lvl1pPr>
              <a:defRPr>
                <a:latin typeface="+mj-lt"/>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416461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23888" y="6418554"/>
            <a:ext cx="5491162" cy="225752"/>
          </a:xfrm>
          <a:prstGeom prst="rect">
            <a:avLst/>
          </a:prstGeom>
        </p:spPr>
        <p:txBody>
          <a:bodyPr lIns="0" tIns="0" rIns="0" bIns="0" anchor="b" anchorCtr="0"/>
          <a:lstStyle>
            <a:lvl1pPr>
              <a:defRPr sz="800"/>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85265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33130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99898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10479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70509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61168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5100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097280"/>
          </a:xfrm>
          <a:prstGeom prst="rect">
            <a:avLst/>
          </a:prstGeom>
          <a:solidFill>
            <a:srgbClr val="007580"/>
          </a:solidFill>
        </p:spPr>
        <p:txBody>
          <a:bodyPr vert="horz" lIns="548640" tIns="0" rIns="548640" bIns="0" rtlCol="0" anchor="ctr">
            <a:normAutofit/>
          </a:bodyPr>
          <a:lstStyle/>
          <a:p>
            <a:r>
              <a:rPr lang="en-US" dirty="0"/>
              <a:t>Click to edit Master title style</a:t>
            </a:r>
          </a:p>
        </p:txBody>
      </p:sp>
      <p:sp>
        <p:nvSpPr>
          <p:cNvPr id="3" name="Text Placeholder 2"/>
          <p:cNvSpPr>
            <a:spLocks noGrp="1"/>
          </p:cNvSpPr>
          <p:nvPr>
            <p:ph type="body" idx="1"/>
          </p:nvPr>
        </p:nvSpPr>
        <p:spPr>
          <a:xfrm>
            <a:off x="628650" y="1463040"/>
            <a:ext cx="7886700" cy="470327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18554"/>
            <a:ext cx="3943350" cy="225752"/>
          </a:xfrm>
          <a:prstGeom prst="rect">
            <a:avLst/>
          </a:prstGeom>
        </p:spPr>
        <p:txBody>
          <a:bodyPr vert="horz" lIns="0" tIns="0" rIns="0" bIns="0" rtlCol="0" anchor="b" anchorCtr="0"/>
          <a:lstStyle>
            <a:lvl1pPr algn="l">
              <a:defRPr sz="800">
                <a:solidFill>
                  <a:schemeClr val="tx1"/>
                </a:solidFill>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4"/>
          </p:nvPr>
        </p:nvSpPr>
        <p:spPr>
          <a:xfrm>
            <a:off x="6457950" y="6418554"/>
            <a:ext cx="2057400" cy="225751"/>
          </a:xfrm>
          <a:prstGeom prst="rect">
            <a:avLst/>
          </a:prstGeom>
        </p:spPr>
        <p:txBody>
          <a:bodyPr vert="horz" lIns="0" tIns="0" rIns="0" bIns="0" rtlCol="0" anchor="b" anchorCtr="0"/>
          <a:lstStyle>
            <a:lvl1pPr algn="r">
              <a:defRPr sz="800">
                <a:solidFill>
                  <a:schemeClr val="tx1"/>
                </a:solidFill>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3267395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7D390B-1F5F-A941-ADE7-FBFB07EB8511}"/>
              </a:ext>
            </a:extLst>
          </p:cNvPr>
          <p:cNvPicPr>
            <a:picLocks noChangeAspect="1"/>
          </p:cNvPicPr>
          <p:nvPr/>
        </p:nvPicPr>
        <p:blipFill rotWithShape="1">
          <a:blip r:embed="rId2"/>
          <a:srcRect b="29897"/>
          <a:stretch/>
        </p:blipFill>
        <p:spPr>
          <a:xfrm>
            <a:off x="886120" y="0"/>
            <a:ext cx="7315200" cy="6410227"/>
          </a:xfrm>
          <a:prstGeom prst="rect">
            <a:avLst/>
          </a:prstGeom>
        </p:spPr>
      </p:pic>
    </p:spTree>
    <p:extLst>
      <p:ext uri="{BB962C8B-B14F-4D97-AF65-F5344CB8AC3E}">
        <p14:creationId xmlns:p14="http://schemas.microsoft.com/office/powerpoint/2010/main" val="46386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37577315-2641-6E48-A06C-09BD489BDB10}"/>
              </a:ext>
            </a:extLst>
          </p:cNvPr>
          <p:cNvPicPr>
            <a:picLocks noChangeAspect="1"/>
          </p:cNvPicPr>
          <p:nvPr/>
        </p:nvPicPr>
        <p:blipFill>
          <a:blip r:embed="rId2"/>
          <a:stretch>
            <a:fillRect/>
          </a:stretch>
        </p:blipFill>
        <p:spPr>
          <a:xfrm>
            <a:off x="628650" y="1510826"/>
            <a:ext cx="7886700" cy="4496224"/>
          </a:xfrm>
          <a:prstGeom prst="rect">
            <a:avLst/>
          </a:prstGeom>
        </p:spPr>
      </p:pic>
    </p:spTree>
    <p:extLst>
      <p:ext uri="{BB962C8B-B14F-4D97-AF65-F5344CB8AC3E}">
        <p14:creationId xmlns:p14="http://schemas.microsoft.com/office/powerpoint/2010/main" val="86826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2362F353-B86D-6243-B69F-B35DB2388631}"/>
              </a:ext>
            </a:extLst>
          </p:cNvPr>
          <p:cNvPicPr>
            <a:picLocks noChangeAspect="1"/>
          </p:cNvPicPr>
          <p:nvPr/>
        </p:nvPicPr>
        <p:blipFill>
          <a:blip r:embed="rId2"/>
          <a:stretch>
            <a:fillRect/>
          </a:stretch>
        </p:blipFill>
        <p:spPr>
          <a:xfrm>
            <a:off x="628650" y="1396301"/>
            <a:ext cx="7886700" cy="4723232"/>
          </a:xfrm>
          <a:prstGeom prst="rect">
            <a:avLst/>
          </a:prstGeom>
        </p:spPr>
      </p:pic>
    </p:spTree>
    <p:extLst>
      <p:ext uri="{BB962C8B-B14F-4D97-AF65-F5344CB8AC3E}">
        <p14:creationId xmlns:p14="http://schemas.microsoft.com/office/powerpoint/2010/main" val="1991598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buNone/>
            </a:pPr>
            <a:r>
              <a:rPr lang="en-US" b="1" dirty="0">
                <a:latin typeface="+mj-lt"/>
              </a:rPr>
              <a:t>Methods of Estimating Reliability</a:t>
            </a:r>
          </a:p>
          <a:p>
            <a:pPr marL="460375" indent="-225425">
              <a:spcBef>
                <a:spcPts val="1200"/>
              </a:spcBef>
            </a:pPr>
            <a:r>
              <a:rPr lang="en-US" dirty="0"/>
              <a:t>We cannot measure reliability; we can only estimate it</a:t>
            </a:r>
          </a:p>
          <a:p>
            <a:pPr marL="460375" indent="-225425">
              <a:spcBef>
                <a:spcPts val="1200"/>
              </a:spcBef>
            </a:pPr>
            <a:r>
              <a:rPr lang="en-US" dirty="0"/>
              <a:t>Statistical procedures are commonly used to calculate what are called reliability coefficients – an index of relationship</a:t>
            </a:r>
          </a:p>
          <a:p>
            <a:pPr marL="920750" indent="-225425">
              <a:spcBef>
                <a:spcPts val="1200"/>
              </a:spcBef>
              <a:buFont typeface="Wingdings" pitchFamily="2" charset="2"/>
              <a:buChar char="§"/>
            </a:pPr>
            <a:r>
              <a:rPr lang="en-US" sz="2000" dirty="0"/>
              <a:t>Summarizes the relationship between two sets of measures for which a reliability estimate is being made</a:t>
            </a:r>
          </a:p>
          <a:p>
            <a:pPr marL="920750" indent="-225425">
              <a:spcBef>
                <a:spcPts val="1200"/>
              </a:spcBef>
              <a:buFont typeface="Wingdings" pitchFamily="2" charset="2"/>
              <a:buChar char="§"/>
            </a:pPr>
            <a:r>
              <a:rPr lang="en-US" sz="2000" dirty="0"/>
              <a:t>The calculated index varies from 0.00 to 1.00 – the correlation coefficient obtained is regarded as a direct measure of the reliability estimate</a:t>
            </a:r>
          </a:p>
          <a:p>
            <a:pPr marL="920750" indent="-225425">
              <a:spcBef>
                <a:spcPts val="1200"/>
              </a:spcBef>
              <a:buFont typeface="Wingdings" pitchFamily="2" charset="2"/>
              <a:buChar char="§"/>
            </a:pPr>
            <a:r>
              <a:rPr lang="en-US" sz="2000" dirty="0"/>
              <a:t>The higher the coefficient, the less the measurement error and the higher the reliability estimate</a:t>
            </a:r>
          </a:p>
          <a:p>
            <a:pPr marL="920750" indent="-225425">
              <a:spcBef>
                <a:spcPts val="1200"/>
              </a:spcBef>
              <a:buFont typeface="Wingdings" pitchFamily="2" charset="2"/>
              <a:buChar char="§"/>
            </a:pPr>
            <a:r>
              <a:rPr lang="en-US" sz="2000" dirty="0"/>
              <a:t>With high reliability, more confidence that a particular measure is giving a dependable picture of true scores for attribute being measured</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03145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buNone/>
            </a:pPr>
            <a:r>
              <a:rPr lang="en-US" b="1" dirty="0">
                <a:latin typeface="+mj-lt"/>
              </a:rPr>
              <a:t>Methods of Estimating Reliability</a:t>
            </a:r>
          </a:p>
          <a:p>
            <a:pPr marL="460375" indent="-225425">
              <a:spcBef>
                <a:spcPts val="1200"/>
              </a:spcBef>
            </a:pPr>
            <a:r>
              <a:rPr lang="en-US" dirty="0"/>
              <a:t>Four principle methods most often employed in selection research studies:</a:t>
            </a:r>
          </a:p>
          <a:p>
            <a:pPr marL="977900" indent="-282575">
              <a:spcBef>
                <a:spcPts val="600"/>
              </a:spcBef>
              <a:buSzPct val="95000"/>
              <a:buFont typeface="+mj-lt"/>
              <a:buAutoNum type="alphaLcParenR"/>
            </a:pPr>
            <a:r>
              <a:rPr lang="en-US" sz="2000" dirty="0"/>
              <a:t>Test-retest – the same measure used to collect data from the same respondents at two different points in time</a:t>
            </a:r>
          </a:p>
          <a:p>
            <a:pPr marL="977900" indent="-282575">
              <a:spcBef>
                <a:spcPts val="600"/>
              </a:spcBef>
              <a:buSzPct val="95000"/>
              <a:buFont typeface="+mj-lt"/>
              <a:buAutoNum type="alphaLcParenR"/>
            </a:pPr>
            <a:r>
              <a:rPr lang="en-US" sz="2000" dirty="0"/>
              <a:t>Parallel or equivalent forms – two versions of a selection measure collected from the same respondents at two different times, scores on the two forms then correlated</a:t>
            </a:r>
          </a:p>
          <a:p>
            <a:pPr marL="977900" indent="-282575">
              <a:spcBef>
                <a:spcPts val="600"/>
              </a:spcBef>
              <a:buSzPct val="95000"/>
              <a:buFont typeface="+mj-lt"/>
              <a:buAutoNum type="alphaLcParenR"/>
            </a:pPr>
            <a:r>
              <a:rPr lang="en-US" sz="2000" dirty="0"/>
              <a:t>Internal consistency reliability estimate – shows the extent to which all parts of a measure are similar in what they measure (split-half reliability, Kuder-Richardson – K-R 20 – reliability, Cronbach’s coefficient alpha (</a:t>
            </a:r>
            <a:r>
              <a:rPr lang="el-GR" dirty="0"/>
              <a:t>α</a:t>
            </a:r>
            <a:r>
              <a:rPr lang="en-US" sz="2000" dirty="0"/>
              <a:t>) reliability</a:t>
            </a:r>
          </a:p>
          <a:p>
            <a:pPr marL="977900" indent="-282575">
              <a:spcBef>
                <a:spcPts val="600"/>
              </a:spcBef>
              <a:buSzPct val="95000"/>
              <a:buFont typeface="+mj-lt"/>
              <a:buAutoNum type="alphaLcParenR"/>
            </a:pPr>
            <a:r>
              <a:rPr lang="en-US" sz="2000" dirty="0"/>
              <a:t>Interrater reliability estimates – the determination of consistency or agreement among raters (interrater agreement, interclass correlation, intraclass correlation)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79666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6692F338-BD0E-8945-81E7-E51D6D963BC8}"/>
              </a:ext>
            </a:extLst>
          </p:cNvPr>
          <p:cNvPicPr>
            <a:picLocks noChangeAspect="1"/>
          </p:cNvPicPr>
          <p:nvPr/>
        </p:nvPicPr>
        <p:blipFill>
          <a:blip r:embed="rId2"/>
          <a:stretch>
            <a:fillRect/>
          </a:stretch>
        </p:blipFill>
        <p:spPr>
          <a:xfrm>
            <a:off x="628650" y="2188352"/>
            <a:ext cx="7886700" cy="2481296"/>
          </a:xfrm>
          <a:prstGeom prst="rect">
            <a:avLst/>
          </a:prstGeom>
        </p:spPr>
      </p:pic>
    </p:spTree>
    <p:extLst>
      <p:ext uri="{BB962C8B-B14F-4D97-AF65-F5344CB8AC3E}">
        <p14:creationId xmlns:p14="http://schemas.microsoft.com/office/powerpoint/2010/main" val="1331850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8398CB1A-F3BB-B644-A572-FCB150386D23}"/>
              </a:ext>
            </a:extLst>
          </p:cNvPr>
          <p:cNvPicPr>
            <a:picLocks noChangeAspect="1"/>
          </p:cNvPicPr>
          <p:nvPr/>
        </p:nvPicPr>
        <p:blipFill>
          <a:blip r:embed="rId2"/>
          <a:stretch>
            <a:fillRect/>
          </a:stretch>
        </p:blipFill>
        <p:spPr>
          <a:xfrm>
            <a:off x="1841710" y="1361074"/>
            <a:ext cx="5460579" cy="4767425"/>
          </a:xfrm>
          <a:prstGeom prst="rect">
            <a:avLst/>
          </a:prstGeom>
        </p:spPr>
      </p:pic>
    </p:spTree>
    <p:extLst>
      <p:ext uri="{BB962C8B-B14F-4D97-AF65-F5344CB8AC3E}">
        <p14:creationId xmlns:p14="http://schemas.microsoft.com/office/powerpoint/2010/main" val="415394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C11ECEB8-6A36-564F-9026-3CA9334E8008}"/>
              </a:ext>
            </a:extLst>
          </p:cNvPr>
          <p:cNvPicPr>
            <a:picLocks noChangeAspect="1"/>
          </p:cNvPicPr>
          <p:nvPr/>
        </p:nvPicPr>
        <p:blipFill>
          <a:blip r:embed="rId2"/>
          <a:stretch>
            <a:fillRect/>
          </a:stretch>
        </p:blipFill>
        <p:spPr>
          <a:xfrm>
            <a:off x="2743427" y="1255787"/>
            <a:ext cx="3657146" cy="5162767"/>
          </a:xfrm>
          <a:prstGeom prst="rect">
            <a:avLst/>
          </a:prstGeom>
        </p:spPr>
      </p:pic>
    </p:spTree>
    <p:extLst>
      <p:ext uri="{BB962C8B-B14F-4D97-AF65-F5344CB8AC3E}">
        <p14:creationId xmlns:p14="http://schemas.microsoft.com/office/powerpoint/2010/main" val="248605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68DA076A-E15E-214A-B1C7-631D5EF4EF44}"/>
              </a:ext>
            </a:extLst>
          </p:cNvPr>
          <p:cNvPicPr>
            <a:picLocks noChangeAspect="1"/>
          </p:cNvPicPr>
          <p:nvPr/>
        </p:nvPicPr>
        <p:blipFill>
          <a:blip r:embed="rId2"/>
          <a:stretch>
            <a:fillRect/>
          </a:stretch>
        </p:blipFill>
        <p:spPr>
          <a:xfrm>
            <a:off x="628651" y="1903527"/>
            <a:ext cx="7886700" cy="3050948"/>
          </a:xfrm>
          <a:prstGeom prst="rect">
            <a:avLst/>
          </a:prstGeom>
        </p:spPr>
      </p:pic>
    </p:spTree>
    <p:extLst>
      <p:ext uri="{BB962C8B-B14F-4D97-AF65-F5344CB8AC3E}">
        <p14:creationId xmlns:p14="http://schemas.microsoft.com/office/powerpoint/2010/main" val="105227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F0A38EF6-5945-B648-9390-5D9EFC008CAD}"/>
              </a:ext>
            </a:extLst>
          </p:cNvPr>
          <p:cNvPicPr>
            <a:picLocks noChangeAspect="1"/>
          </p:cNvPicPr>
          <p:nvPr/>
        </p:nvPicPr>
        <p:blipFill>
          <a:blip r:embed="rId2"/>
          <a:stretch>
            <a:fillRect/>
          </a:stretch>
        </p:blipFill>
        <p:spPr>
          <a:xfrm>
            <a:off x="628650" y="2006495"/>
            <a:ext cx="7886700" cy="2845009"/>
          </a:xfrm>
          <a:prstGeom prst="rect">
            <a:avLst/>
          </a:prstGeom>
        </p:spPr>
      </p:pic>
    </p:spTree>
    <p:extLst>
      <p:ext uri="{BB962C8B-B14F-4D97-AF65-F5344CB8AC3E}">
        <p14:creationId xmlns:p14="http://schemas.microsoft.com/office/powerpoint/2010/main" val="1394593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51382118-943C-BD46-9B15-346066B3A788}"/>
              </a:ext>
            </a:extLst>
          </p:cNvPr>
          <p:cNvPicPr>
            <a:picLocks noChangeAspect="1"/>
          </p:cNvPicPr>
          <p:nvPr/>
        </p:nvPicPr>
        <p:blipFill>
          <a:blip r:embed="rId2"/>
          <a:stretch>
            <a:fillRect/>
          </a:stretch>
        </p:blipFill>
        <p:spPr>
          <a:xfrm>
            <a:off x="628650" y="1612457"/>
            <a:ext cx="7886700" cy="3633086"/>
          </a:xfrm>
          <a:prstGeom prst="rect">
            <a:avLst/>
          </a:prstGeom>
        </p:spPr>
      </p:pic>
    </p:spTree>
    <p:extLst>
      <p:ext uri="{BB962C8B-B14F-4D97-AF65-F5344CB8AC3E}">
        <p14:creationId xmlns:p14="http://schemas.microsoft.com/office/powerpoint/2010/main" val="220592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00B3-2A7D-2849-9940-D8F169FA7CA3}"/>
              </a:ext>
            </a:extLst>
          </p:cNvPr>
          <p:cNvSpPr>
            <a:spLocks noGrp="1"/>
          </p:cNvSpPr>
          <p:nvPr>
            <p:ph type="ctrTitle"/>
          </p:nvPr>
        </p:nvSpPr>
        <p:spPr/>
        <p:txBody>
          <a:bodyPr/>
          <a:lstStyle/>
          <a:p>
            <a:r>
              <a:rPr lang="en-US" dirty="0"/>
              <a:t>CHAPTER 7</a:t>
            </a:r>
          </a:p>
        </p:txBody>
      </p:sp>
      <p:sp>
        <p:nvSpPr>
          <p:cNvPr id="3" name="Subtitle 2">
            <a:extLst>
              <a:ext uri="{FF2B5EF4-FFF2-40B4-BE49-F238E27FC236}">
                <a16:creationId xmlns:a16="http://schemas.microsoft.com/office/drawing/2014/main" id="{3C87261A-2016-554F-83F9-3BB5B8389AA5}"/>
              </a:ext>
            </a:extLst>
          </p:cNvPr>
          <p:cNvSpPr>
            <a:spLocks noGrp="1"/>
          </p:cNvSpPr>
          <p:nvPr>
            <p:ph type="subTitle" idx="1"/>
          </p:nvPr>
        </p:nvSpPr>
        <p:spPr/>
        <p:txBody>
          <a:bodyPr>
            <a:normAutofit/>
          </a:bodyPr>
          <a:lstStyle/>
          <a:p>
            <a:r>
              <a:rPr lang="en-US" dirty="0"/>
              <a:t>Reliability of Selection Measures</a:t>
            </a:r>
          </a:p>
        </p:txBody>
      </p:sp>
      <p:sp>
        <p:nvSpPr>
          <p:cNvPr id="4" name="Date Placeholder 3">
            <a:extLst>
              <a:ext uri="{FF2B5EF4-FFF2-40B4-BE49-F238E27FC236}">
                <a16:creationId xmlns:a16="http://schemas.microsoft.com/office/drawing/2014/main" id="{B1F2C4D5-9803-5049-A448-5C2EB35E5A96}"/>
              </a:ext>
            </a:extLst>
          </p:cNvPr>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12063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FE48E997-7F93-6249-B5D0-04C778F4EAE4}"/>
              </a:ext>
            </a:extLst>
          </p:cNvPr>
          <p:cNvPicPr>
            <a:picLocks noChangeAspect="1"/>
          </p:cNvPicPr>
          <p:nvPr/>
        </p:nvPicPr>
        <p:blipFill rotWithShape="1">
          <a:blip r:embed="rId2"/>
          <a:srcRect b="46254"/>
          <a:stretch/>
        </p:blipFill>
        <p:spPr>
          <a:xfrm>
            <a:off x="1143000" y="1480008"/>
            <a:ext cx="6858000" cy="4348213"/>
          </a:xfrm>
          <a:prstGeom prst="rect">
            <a:avLst/>
          </a:prstGeom>
        </p:spPr>
      </p:pic>
      <p:sp>
        <p:nvSpPr>
          <p:cNvPr id="7" name="TextBox 6">
            <a:extLst>
              <a:ext uri="{FF2B5EF4-FFF2-40B4-BE49-F238E27FC236}">
                <a16:creationId xmlns:a16="http://schemas.microsoft.com/office/drawing/2014/main" id="{E79DF359-7F61-9046-8394-8A1DB91D8E9C}"/>
              </a:ext>
            </a:extLst>
          </p:cNvPr>
          <p:cNvSpPr txBox="1"/>
          <p:nvPr/>
        </p:nvSpPr>
        <p:spPr>
          <a:xfrm>
            <a:off x="6671821" y="6061832"/>
            <a:ext cx="1329179" cy="123111"/>
          </a:xfrm>
          <a:prstGeom prst="rect">
            <a:avLst/>
          </a:prstGeom>
          <a:noFill/>
        </p:spPr>
        <p:txBody>
          <a:bodyPr wrap="square" lIns="0" tIns="0" rIns="0" bIns="0" rtlCol="0">
            <a:spAutoFit/>
          </a:bodyPr>
          <a:lstStyle/>
          <a:p>
            <a:pPr algn="r"/>
            <a:r>
              <a:rPr lang="en-US" sz="800" i="1" dirty="0">
                <a:latin typeface="+mj-lt"/>
              </a:rPr>
              <a:t>continues on next slide</a:t>
            </a:r>
          </a:p>
        </p:txBody>
      </p:sp>
    </p:spTree>
    <p:extLst>
      <p:ext uri="{BB962C8B-B14F-4D97-AF65-F5344CB8AC3E}">
        <p14:creationId xmlns:p14="http://schemas.microsoft.com/office/powerpoint/2010/main" val="386062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FE48E997-7F93-6249-B5D0-04C778F4EAE4}"/>
              </a:ext>
            </a:extLst>
          </p:cNvPr>
          <p:cNvPicPr>
            <a:picLocks noChangeAspect="1"/>
          </p:cNvPicPr>
          <p:nvPr/>
        </p:nvPicPr>
        <p:blipFill rotWithShape="1">
          <a:blip r:embed="rId2"/>
          <a:srcRect b="92659"/>
          <a:stretch/>
        </p:blipFill>
        <p:spPr>
          <a:xfrm>
            <a:off x="1143000" y="1480008"/>
            <a:ext cx="6858000" cy="593889"/>
          </a:xfrm>
          <a:prstGeom prst="rect">
            <a:avLst/>
          </a:prstGeom>
        </p:spPr>
      </p:pic>
      <p:pic>
        <p:nvPicPr>
          <p:cNvPr id="7" name="Picture 6">
            <a:extLst>
              <a:ext uri="{FF2B5EF4-FFF2-40B4-BE49-F238E27FC236}">
                <a16:creationId xmlns:a16="http://schemas.microsoft.com/office/drawing/2014/main" id="{96FEEDD2-8C05-2340-9CDC-B435B8613D8A}"/>
              </a:ext>
            </a:extLst>
          </p:cNvPr>
          <p:cNvPicPr>
            <a:picLocks noChangeAspect="1"/>
          </p:cNvPicPr>
          <p:nvPr/>
        </p:nvPicPr>
        <p:blipFill rotWithShape="1">
          <a:blip r:embed="rId2"/>
          <a:srcRect t="53600" b="-40"/>
          <a:stretch/>
        </p:blipFill>
        <p:spPr>
          <a:xfrm>
            <a:off x="1143000" y="2125193"/>
            <a:ext cx="6858000" cy="3757132"/>
          </a:xfrm>
          <a:prstGeom prst="rect">
            <a:avLst/>
          </a:prstGeom>
        </p:spPr>
      </p:pic>
    </p:spTree>
    <p:extLst>
      <p:ext uri="{BB962C8B-B14F-4D97-AF65-F5344CB8AC3E}">
        <p14:creationId xmlns:p14="http://schemas.microsoft.com/office/powerpoint/2010/main" val="2224120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What Does a Reliability Coefficient Mean?</a:t>
            </a:r>
          </a:p>
          <a:p>
            <a:pPr marL="460375" indent="-225425">
              <a:spcBef>
                <a:spcPts val="1200"/>
              </a:spcBef>
            </a:pPr>
            <a:r>
              <a:rPr lang="en-US" dirty="0"/>
              <a:t>Specific to the reliability estimation method and group on which it was calculated</a:t>
            </a:r>
          </a:p>
          <a:p>
            <a:pPr marL="460375" indent="-225425">
              <a:spcBef>
                <a:spcPts val="1200"/>
              </a:spcBef>
            </a:pPr>
            <a:r>
              <a:rPr lang="en-US" dirty="0"/>
              <a:t>A necessary but not a sufficient condition for validity</a:t>
            </a:r>
          </a:p>
          <a:p>
            <a:pPr marL="460375" indent="-225425">
              <a:spcBef>
                <a:spcPts val="1200"/>
              </a:spcBef>
            </a:pPr>
            <a:r>
              <a:rPr lang="en-US" dirty="0"/>
              <a:t>Based on responses from a group of individuals</a:t>
            </a:r>
          </a:p>
          <a:p>
            <a:pPr marL="460375" indent="-225425">
              <a:spcBef>
                <a:spcPts val="1200"/>
              </a:spcBef>
            </a:pPr>
            <a:r>
              <a:rPr lang="en-US" dirty="0"/>
              <a:t>Expressed by degree</a:t>
            </a:r>
          </a:p>
          <a:p>
            <a:pPr marL="460375" indent="-225425">
              <a:spcBef>
                <a:spcPts val="1200"/>
              </a:spcBef>
            </a:pPr>
            <a:r>
              <a:rPr lang="en-US" dirty="0"/>
              <a:t>Determined ultimately by judgment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87831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How High Should a Reliability Coefficient Be?</a:t>
            </a:r>
          </a:p>
          <a:p>
            <a:pPr marL="460375" indent="-225425">
              <a:spcBef>
                <a:spcPts val="1200"/>
              </a:spcBef>
            </a:pPr>
            <a:r>
              <a:rPr lang="en-US" sz="2000" dirty="0"/>
              <a:t>There is not generally agreed upon value above which reliability is acceptable and below which it is unacceptable</a:t>
            </a:r>
          </a:p>
          <a:p>
            <a:pPr marL="460375" indent="-225425">
              <a:spcBef>
                <a:spcPts val="1200"/>
              </a:spcBef>
            </a:pPr>
            <a:r>
              <a:rPr lang="en-US" sz="2000" dirty="0"/>
              <a:t>The more critical the decision to be made, the greater the need for precision of the measure on which the decision will be based, and the higher the required reliability coefficient</a:t>
            </a:r>
          </a:p>
          <a:p>
            <a:pPr marL="460375" indent="-225425">
              <a:spcBef>
                <a:spcPts val="1200"/>
              </a:spcBef>
            </a:pPr>
            <a:r>
              <a:rPr lang="en-US" sz="2000" dirty="0"/>
              <a:t>Imprecise predictors can have long-term consequences for an organization – dependable predictors are essential for accurately evaluating key personnel</a:t>
            </a:r>
          </a:p>
          <a:p>
            <a:pPr marL="460375" indent="-225425">
              <a:spcBef>
                <a:spcPts val="1200"/>
              </a:spcBef>
            </a:pPr>
            <a:r>
              <a:rPr lang="en-US" sz="2000" dirty="0"/>
              <a:t>Criterion measures should be reliable, however their reliability need not be as high as predictors for them to be useful</a:t>
            </a:r>
          </a:p>
          <a:p>
            <a:pPr marL="460375" indent="-225425">
              <a:spcBef>
                <a:spcPts val="1200"/>
              </a:spcBef>
            </a:pPr>
            <a:r>
              <a:rPr lang="en-US" sz="2000" dirty="0"/>
              <a:t>Test users must consider the specific circumstances surrounding their situations to determine how much measurement error they are willing to put up with – is the reliability coefficient adequate?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553684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Factors Influencing the Reliability of a Measure</a:t>
            </a:r>
          </a:p>
          <a:p>
            <a:pPr marL="460375" indent="-225425">
              <a:spcBef>
                <a:spcPts val="1200"/>
              </a:spcBef>
            </a:pPr>
            <a:r>
              <a:rPr lang="en-US" dirty="0"/>
              <a:t>Method of estimating reliability (Figure 7.9)</a:t>
            </a:r>
          </a:p>
          <a:p>
            <a:pPr marL="460375" indent="-225425">
              <a:spcBef>
                <a:spcPts val="1200"/>
              </a:spcBef>
            </a:pPr>
            <a:r>
              <a:rPr lang="en-US" dirty="0"/>
              <a:t>Individual differences among respondents</a:t>
            </a:r>
          </a:p>
          <a:p>
            <a:pPr marL="460375" indent="-225425">
              <a:spcBef>
                <a:spcPts val="1200"/>
              </a:spcBef>
            </a:pPr>
            <a:r>
              <a:rPr lang="en-US" dirty="0"/>
              <a:t>Stability</a:t>
            </a:r>
          </a:p>
          <a:p>
            <a:pPr marL="460375" indent="-225425">
              <a:spcBef>
                <a:spcPts val="1200"/>
              </a:spcBef>
            </a:pPr>
            <a:r>
              <a:rPr lang="en-US" dirty="0"/>
              <a:t>Sample</a:t>
            </a:r>
          </a:p>
          <a:p>
            <a:pPr marL="460375" indent="-225425">
              <a:spcBef>
                <a:spcPts val="1200"/>
              </a:spcBef>
            </a:pPr>
            <a:r>
              <a:rPr lang="en-US" dirty="0"/>
              <a:t>Length of a measure (Figure 7.10)</a:t>
            </a:r>
          </a:p>
          <a:p>
            <a:pPr marL="460375" indent="-225425">
              <a:spcBef>
                <a:spcPts val="1200"/>
              </a:spcBef>
            </a:pPr>
            <a:r>
              <a:rPr lang="en-US" dirty="0"/>
              <a:t>Test question difficulty (Figure 7.11)</a:t>
            </a:r>
          </a:p>
          <a:p>
            <a:pPr marL="460375" indent="-225425">
              <a:spcBef>
                <a:spcPts val="1200"/>
              </a:spcBef>
            </a:pPr>
            <a:r>
              <a:rPr lang="en-US" dirty="0"/>
              <a:t>Homogeneity of a measure’s content</a:t>
            </a:r>
          </a:p>
          <a:p>
            <a:pPr marL="460375" indent="-225425">
              <a:spcBef>
                <a:spcPts val="1200"/>
              </a:spcBef>
            </a:pPr>
            <a:r>
              <a:rPr lang="en-US" dirty="0"/>
              <a:t>Response format</a:t>
            </a:r>
          </a:p>
          <a:p>
            <a:pPr marL="460375" indent="-225425">
              <a:spcBef>
                <a:spcPts val="1200"/>
              </a:spcBef>
            </a:pPr>
            <a:r>
              <a:rPr lang="en-US" dirty="0"/>
              <a:t>Administration and scoring or a measure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346124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9AA6E7B3-F2BB-2247-A956-305AE4CBD118}"/>
              </a:ext>
            </a:extLst>
          </p:cNvPr>
          <p:cNvPicPr>
            <a:picLocks noChangeAspect="1"/>
          </p:cNvPicPr>
          <p:nvPr/>
        </p:nvPicPr>
        <p:blipFill>
          <a:blip r:embed="rId2"/>
          <a:stretch>
            <a:fillRect/>
          </a:stretch>
        </p:blipFill>
        <p:spPr>
          <a:xfrm>
            <a:off x="628650" y="1519797"/>
            <a:ext cx="7886700" cy="4478282"/>
          </a:xfrm>
          <a:prstGeom prst="rect">
            <a:avLst/>
          </a:prstGeom>
        </p:spPr>
      </p:pic>
    </p:spTree>
    <p:extLst>
      <p:ext uri="{BB962C8B-B14F-4D97-AF65-F5344CB8AC3E}">
        <p14:creationId xmlns:p14="http://schemas.microsoft.com/office/powerpoint/2010/main" val="2632474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A82156E4-F532-444F-9388-2FD37B995BC2}"/>
              </a:ext>
            </a:extLst>
          </p:cNvPr>
          <p:cNvPicPr>
            <a:picLocks noChangeAspect="1"/>
          </p:cNvPicPr>
          <p:nvPr/>
        </p:nvPicPr>
        <p:blipFill>
          <a:blip r:embed="rId2"/>
          <a:stretch>
            <a:fillRect/>
          </a:stretch>
        </p:blipFill>
        <p:spPr>
          <a:xfrm>
            <a:off x="1807075" y="1360583"/>
            <a:ext cx="5529849" cy="4868608"/>
          </a:xfrm>
          <a:prstGeom prst="rect">
            <a:avLst/>
          </a:prstGeom>
        </p:spPr>
      </p:pic>
    </p:spTree>
    <p:extLst>
      <p:ext uri="{BB962C8B-B14F-4D97-AF65-F5344CB8AC3E}">
        <p14:creationId xmlns:p14="http://schemas.microsoft.com/office/powerpoint/2010/main" val="14474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758FC065-1E4B-5840-A87B-FED7C38BC230}"/>
              </a:ext>
            </a:extLst>
          </p:cNvPr>
          <p:cNvPicPr>
            <a:picLocks noChangeAspect="1"/>
          </p:cNvPicPr>
          <p:nvPr/>
        </p:nvPicPr>
        <p:blipFill>
          <a:blip r:embed="rId2"/>
          <a:stretch>
            <a:fillRect/>
          </a:stretch>
        </p:blipFill>
        <p:spPr>
          <a:xfrm>
            <a:off x="2171822" y="1259716"/>
            <a:ext cx="4800355" cy="4996402"/>
          </a:xfrm>
          <a:prstGeom prst="rect">
            <a:avLst/>
          </a:prstGeom>
        </p:spPr>
      </p:pic>
    </p:spTree>
    <p:extLst>
      <p:ext uri="{BB962C8B-B14F-4D97-AF65-F5344CB8AC3E}">
        <p14:creationId xmlns:p14="http://schemas.microsoft.com/office/powerpoint/2010/main" val="958258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Standard Error of Measurement</a:t>
            </a:r>
          </a:p>
          <a:p>
            <a:pPr marL="460375" indent="-225425">
              <a:spcBef>
                <a:spcPts val="1200"/>
              </a:spcBef>
            </a:pPr>
            <a:r>
              <a:rPr lang="en-US" dirty="0"/>
              <a:t>Reliability is a group-based statistic</a:t>
            </a:r>
          </a:p>
          <a:p>
            <a:pPr marL="460375" indent="-225425">
              <a:spcBef>
                <a:spcPts val="1200"/>
              </a:spcBef>
            </a:pPr>
            <a:r>
              <a:rPr lang="en-US" dirty="0"/>
              <a:t>To obtain an estimate of the error for an individual, we can use the </a:t>
            </a:r>
            <a:r>
              <a:rPr lang="en-US" i="1" dirty="0"/>
              <a:t>standard error of measurement </a:t>
            </a:r>
            <a:r>
              <a:rPr lang="en-US" dirty="0"/>
              <a:t>– a number in the same measurement units as the measure for which it is being calculated</a:t>
            </a:r>
          </a:p>
          <a:p>
            <a:pPr marL="460375" indent="-225425">
              <a:spcBef>
                <a:spcPts val="1200"/>
              </a:spcBef>
            </a:pPr>
            <a:r>
              <a:rPr lang="en-US" dirty="0"/>
              <a:t>Formula for calculating standard error:</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1809E989-B152-1A44-AF0A-8454D9067CA2}"/>
              </a:ext>
            </a:extLst>
          </p:cNvPr>
          <p:cNvPicPr>
            <a:picLocks noChangeAspect="1"/>
          </p:cNvPicPr>
          <p:nvPr/>
        </p:nvPicPr>
        <p:blipFill>
          <a:blip r:embed="rId2"/>
          <a:stretch>
            <a:fillRect/>
          </a:stretch>
        </p:blipFill>
        <p:spPr>
          <a:xfrm>
            <a:off x="3432469" y="3918370"/>
            <a:ext cx="2279061" cy="597424"/>
          </a:xfrm>
          <a:prstGeom prst="rect">
            <a:avLst/>
          </a:prstGeom>
        </p:spPr>
      </p:pic>
      <p:pic>
        <p:nvPicPr>
          <p:cNvPr id="7" name="Picture 6">
            <a:extLst>
              <a:ext uri="{FF2B5EF4-FFF2-40B4-BE49-F238E27FC236}">
                <a16:creationId xmlns:a16="http://schemas.microsoft.com/office/drawing/2014/main" id="{52C3737A-5113-3E4F-9D70-CBE16D0FC08C}"/>
              </a:ext>
            </a:extLst>
          </p:cNvPr>
          <p:cNvPicPr>
            <a:picLocks noChangeAspect="1"/>
          </p:cNvPicPr>
          <p:nvPr/>
        </p:nvPicPr>
        <p:blipFill>
          <a:blip r:embed="rId3"/>
          <a:stretch>
            <a:fillRect/>
          </a:stretch>
        </p:blipFill>
        <p:spPr>
          <a:xfrm>
            <a:off x="1454345" y="4715479"/>
            <a:ext cx="6235307" cy="1051302"/>
          </a:xfrm>
          <a:prstGeom prst="rect">
            <a:avLst/>
          </a:prstGeom>
        </p:spPr>
      </p:pic>
    </p:spTree>
    <p:extLst>
      <p:ext uri="{BB962C8B-B14F-4D97-AF65-F5344CB8AC3E}">
        <p14:creationId xmlns:p14="http://schemas.microsoft.com/office/powerpoint/2010/main" val="1702603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Standard Error of Measurement</a:t>
            </a:r>
          </a:p>
          <a:p>
            <a:pPr marL="460375" indent="-225425">
              <a:spcBef>
                <a:spcPts val="1200"/>
              </a:spcBef>
            </a:pPr>
            <a:r>
              <a:rPr lang="en-US" dirty="0"/>
              <a:t>To interpret differences in individuals’ scores:</a:t>
            </a:r>
          </a:p>
          <a:p>
            <a:pPr marL="977900" indent="-292100">
              <a:spcBef>
                <a:spcPts val="1200"/>
              </a:spcBef>
              <a:buSzPct val="95000"/>
              <a:buFont typeface="+mj-lt"/>
              <a:buAutoNum type="arabicPeriod"/>
            </a:pPr>
            <a:r>
              <a:rPr lang="en-US" dirty="0"/>
              <a:t>The difference between two individuals’ scores should not be considered significant unless the difference is at least twice the standard error of measurement of the measure</a:t>
            </a:r>
          </a:p>
          <a:p>
            <a:pPr marL="977900" indent="-292100">
              <a:spcBef>
                <a:spcPts val="1200"/>
              </a:spcBef>
              <a:buSzPct val="95000"/>
              <a:buFont typeface="+mj-lt"/>
              <a:buAutoNum type="arabicPeriod"/>
            </a:pPr>
            <a:r>
              <a:rPr lang="en-US" dirty="0"/>
              <a:t>Before the difference between scores of the same individual on two different measures should be treated as significant, the difference should be greater than twice the standard error measurement of either measure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993660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D598-09D5-8F48-AF4A-281DB26967D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F51D511-CA58-6B49-A216-69BD5E7A719D}"/>
              </a:ext>
            </a:extLst>
          </p:cNvPr>
          <p:cNvSpPr>
            <a:spLocks noGrp="1"/>
          </p:cNvSpPr>
          <p:nvPr>
            <p:ph idx="1"/>
          </p:nvPr>
        </p:nvSpPr>
        <p:spPr/>
        <p:txBody>
          <a:bodyPr>
            <a:normAutofit/>
          </a:bodyPr>
          <a:lstStyle/>
          <a:p>
            <a:pPr marL="290513" indent="-290513">
              <a:buSzPct val="95000"/>
              <a:buFont typeface="+mj-lt"/>
              <a:buAutoNum type="arabicPeriod"/>
            </a:pPr>
            <a:r>
              <a:rPr lang="en-US" dirty="0"/>
              <a:t>Explain the meaning of reliability and why it is important in human resources selection.</a:t>
            </a:r>
          </a:p>
          <a:p>
            <a:pPr marL="290513" indent="-290513">
              <a:buSzPct val="95000"/>
              <a:buFont typeface="+mj-lt"/>
              <a:buAutoNum type="arabicPeriod"/>
            </a:pPr>
            <a:r>
              <a:rPr lang="en-US" dirty="0"/>
              <a:t>Contrast the concepts of true scores and errors of measurement for selection procedures.</a:t>
            </a:r>
          </a:p>
          <a:p>
            <a:pPr marL="290513" indent="-290513">
              <a:buSzPct val="95000"/>
              <a:buFont typeface="+mj-lt"/>
              <a:buAutoNum type="arabicPeriod"/>
            </a:pPr>
            <a:r>
              <a:rPr lang="en-US" dirty="0"/>
              <a:t>Compare and contrast several methods for estimating reliability.</a:t>
            </a:r>
          </a:p>
          <a:p>
            <a:pPr marL="290513" indent="-290513">
              <a:buSzPct val="95000"/>
              <a:buFont typeface="+mj-lt"/>
              <a:buAutoNum type="arabicPeriod"/>
            </a:pPr>
            <a:r>
              <a:rPr lang="en-US" dirty="0"/>
              <a:t>Explain what a reliability coefficient means.</a:t>
            </a:r>
          </a:p>
          <a:p>
            <a:pPr marL="290513" indent="-290513">
              <a:buSzPct val="95000"/>
              <a:buFont typeface="+mj-lt"/>
              <a:buAutoNum type="arabicPeriod"/>
            </a:pPr>
            <a:r>
              <a:rPr lang="en-US" dirty="0"/>
              <a:t>Understand why certain factors affect a reliability estimate.</a:t>
            </a:r>
          </a:p>
          <a:p>
            <a:pPr marL="290513" indent="-290513">
              <a:buSzPct val="95000"/>
              <a:buFont typeface="+mj-lt"/>
              <a:buAutoNum type="arabicPeriod"/>
            </a:pPr>
            <a:r>
              <a:rPr lang="en-US" dirty="0"/>
              <a:t>Explain why the standard error of measurement is important in comparing individuals’ scores on a predictor.</a:t>
            </a:r>
          </a:p>
        </p:txBody>
      </p:sp>
      <p:sp>
        <p:nvSpPr>
          <p:cNvPr id="4" name="Slide Number Placeholder 3">
            <a:extLst>
              <a:ext uri="{FF2B5EF4-FFF2-40B4-BE49-F238E27FC236}">
                <a16:creationId xmlns:a16="http://schemas.microsoft.com/office/drawing/2014/main" id="{D57030AA-A40A-194F-91D7-5F88D79BBE96}"/>
              </a:ext>
            </a:extLst>
          </p:cNvPr>
          <p:cNvSpPr>
            <a:spLocks noGrp="1"/>
          </p:cNvSpPr>
          <p:nvPr>
            <p:ph type="sldNum" sz="quarter" idx="12"/>
          </p:nvPr>
        </p:nvSpPr>
        <p:spPr/>
        <p:txBody>
          <a:bodyPr/>
          <a:lstStyle/>
          <a:p>
            <a:fld id="{C6E7765F-978A-F841-9637-D5ED7CD3AF88}" type="slidenum">
              <a:rPr lang="en-US" smtClean="0"/>
              <a:pPr/>
              <a:t>3</a:t>
            </a:fld>
            <a:endParaRPr lang="en-US" dirty="0"/>
          </a:p>
        </p:txBody>
      </p:sp>
      <p:sp>
        <p:nvSpPr>
          <p:cNvPr id="5" name="Date Placeholder 3">
            <a:extLst>
              <a:ext uri="{FF2B5EF4-FFF2-40B4-BE49-F238E27FC236}">
                <a16:creationId xmlns:a16="http://schemas.microsoft.com/office/drawing/2014/main" id="{E20152D4-237B-DA45-B826-9ACC55BFA1BD}"/>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1705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Evaluating Reliability Coefficients</a:t>
            </a:r>
          </a:p>
          <a:p>
            <a:pPr marL="460375" indent="-225425">
              <a:spcBef>
                <a:spcPts val="1200"/>
              </a:spcBef>
            </a:pPr>
            <a:r>
              <a:rPr lang="en-US" dirty="0"/>
              <a:t>The </a:t>
            </a:r>
            <a:r>
              <a:rPr lang="en-US" dirty="0" err="1"/>
              <a:t>Buros</a:t>
            </a:r>
            <a:r>
              <a:rPr lang="en-US" dirty="0"/>
              <a:t> Institute of Mental Measurements reviewed more than 1,000 commercially available tests published in </a:t>
            </a:r>
            <a:r>
              <a:rPr lang="en-US" i="1" dirty="0"/>
              <a:t>The Eighth Mental Measurements Yearbook</a:t>
            </a:r>
            <a:r>
              <a:rPr lang="en-US" dirty="0"/>
              <a:t>. For the tests listed, the Institute found:</a:t>
            </a:r>
          </a:p>
          <a:p>
            <a:pPr marL="920750" indent="-234950">
              <a:spcBef>
                <a:spcPts val="1200"/>
              </a:spcBef>
              <a:buSzPct val="95000"/>
              <a:buFont typeface="Wingdings" pitchFamily="2" charset="2"/>
              <a:buChar char="§"/>
            </a:pPr>
            <a:r>
              <a:rPr lang="en-US" dirty="0"/>
              <a:t>Over 22% appeared without any reliability information</a:t>
            </a:r>
          </a:p>
          <a:p>
            <a:pPr marL="920750" indent="-234950">
              <a:spcBef>
                <a:spcPts val="1200"/>
              </a:spcBef>
              <a:buSzPct val="95000"/>
              <a:buFont typeface="Wingdings" pitchFamily="2" charset="2"/>
              <a:buChar char="§"/>
            </a:pPr>
            <a:r>
              <a:rPr lang="en-US" dirty="0"/>
              <a:t>7% showed neither reliability nor validity data</a:t>
            </a:r>
          </a:p>
          <a:p>
            <a:pPr marL="920750" indent="-234950">
              <a:spcBef>
                <a:spcPts val="1200"/>
              </a:spcBef>
              <a:buSzPct val="95000"/>
              <a:buFont typeface="Wingdings" pitchFamily="2" charset="2"/>
              <a:buChar char="§"/>
            </a:pPr>
            <a:r>
              <a:rPr lang="en-US" dirty="0"/>
              <a:t>9% showed no reliability data for certain subtests or forms</a:t>
            </a:r>
          </a:p>
          <a:p>
            <a:pPr marL="920750" indent="-234950">
              <a:spcBef>
                <a:spcPts val="1200"/>
              </a:spcBef>
              <a:buSzPct val="95000"/>
              <a:buFont typeface="Wingdings" pitchFamily="2" charset="2"/>
              <a:buChar char="§"/>
            </a:pPr>
            <a:r>
              <a:rPr lang="en-US" dirty="0"/>
              <a:t>28% did not report any normative data</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41841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66544D6D-ACB7-8F45-87EB-CFD89E2AA3E6}"/>
              </a:ext>
            </a:extLst>
          </p:cNvPr>
          <p:cNvPicPr>
            <a:picLocks noChangeAspect="1"/>
          </p:cNvPicPr>
          <p:nvPr/>
        </p:nvPicPr>
        <p:blipFill>
          <a:blip r:embed="rId2"/>
          <a:stretch>
            <a:fillRect/>
          </a:stretch>
        </p:blipFill>
        <p:spPr>
          <a:xfrm>
            <a:off x="2038364" y="1376312"/>
            <a:ext cx="5067271" cy="4906652"/>
          </a:xfrm>
          <a:prstGeom prst="rect">
            <a:avLst/>
          </a:prstGeom>
        </p:spPr>
      </p:pic>
    </p:spTree>
    <p:extLst>
      <p:ext uri="{BB962C8B-B14F-4D97-AF65-F5344CB8AC3E}">
        <p14:creationId xmlns:p14="http://schemas.microsoft.com/office/powerpoint/2010/main" val="2685553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Interpreting Reliability Coefficients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Reliability: A Concluding Comment</a:t>
            </a:r>
          </a:p>
          <a:p>
            <a:pPr marL="460375" indent="-225425">
              <a:spcBef>
                <a:spcPts val="1200"/>
              </a:spcBef>
            </a:pPr>
            <a:r>
              <a:rPr lang="en-US" dirty="0"/>
              <a:t>Even though the assessment and interpretation of reliability can be complex, it is a fundamental element to the proper use of HR selection measures</a:t>
            </a:r>
          </a:p>
          <a:p>
            <a:pPr marL="460375" indent="-225425">
              <a:spcBef>
                <a:spcPts val="1200"/>
              </a:spcBef>
            </a:pPr>
            <a:r>
              <a:rPr lang="en-US" dirty="0"/>
              <a:t>The validity of a measure depends on its reliability – reliability of predictor scores and criterion scores is necessary, but not sufficient, for a score’s validity or interpretation</a:t>
            </a:r>
          </a:p>
          <a:p>
            <a:pPr marL="460375" indent="-225425">
              <a:spcBef>
                <a:spcPts val="1200"/>
              </a:spcBef>
            </a:pPr>
            <a:r>
              <a:rPr lang="en-US" dirty="0"/>
              <a:t>Knowledge of reliability information and other associated statistics are critical for making accurate assessments and decisions about individual seeking employment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53300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r>
              <a:rPr lang="en-US" dirty="0"/>
              <a:t>Degree of dependability, consistency, or stability of scores on a predictor of criterion used in HR selection</a:t>
            </a:r>
          </a:p>
          <a:p>
            <a:r>
              <a:rPr lang="en-US" dirty="0"/>
              <a:t>Figure 7.1 shows an example involving the dependability of information, in the context of selection, after a computer programming aptitude test was administered to 10 individuals applying for a job as a computer programmer</a:t>
            </a:r>
          </a:p>
          <a:p>
            <a:r>
              <a:rPr lang="en-US" dirty="0"/>
              <a:t>The test was </a:t>
            </a:r>
            <a:r>
              <a:rPr lang="en-US" dirty="0" err="1"/>
              <a:t>readministered</a:t>
            </a:r>
            <a:r>
              <a:rPr lang="en-US" dirty="0"/>
              <a:t> after the first test results went missing; results show that each of the applicants had different scores for the two tests – test results are not consistent, therefore not reliable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4521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61C49D25-7C66-2043-A10B-2929BA0DB012}"/>
              </a:ext>
            </a:extLst>
          </p:cNvPr>
          <p:cNvPicPr>
            <a:picLocks noChangeAspect="1"/>
          </p:cNvPicPr>
          <p:nvPr/>
        </p:nvPicPr>
        <p:blipFill>
          <a:blip r:embed="rId2"/>
          <a:stretch>
            <a:fillRect/>
          </a:stretch>
        </p:blipFill>
        <p:spPr>
          <a:xfrm>
            <a:off x="628650" y="1358856"/>
            <a:ext cx="7880383" cy="4136972"/>
          </a:xfrm>
          <a:prstGeom prst="rect">
            <a:avLst/>
          </a:prstGeom>
        </p:spPr>
      </p:pic>
    </p:spTree>
    <p:extLst>
      <p:ext uri="{BB962C8B-B14F-4D97-AF65-F5344CB8AC3E}">
        <p14:creationId xmlns:p14="http://schemas.microsoft.com/office/powerpoint/2010/main" val="1380691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A Definition of Reliability</a:t>
            </a:r>
          </a:p>
          <a:p>
            <a:pPr marL="460375" indent="-225425">
              <a:spcBef>
                <a:spcPts val="1200"/>
              </a:spcBef>
            </a:pPr>
            <a:r>
              <a:rPr lang="en-US" dirty="0"/>
              <a:t>The term </a:t>
            </a:r>
            <a:r>
              <a:rPr lang="en-US" i="1" dirty="0"/>
              <a:t>reliability</a:t>
            </a:r>
            <a:r>
              <a:rPr lang="en-US" dirty="0"/>
              <a:t> has a host of definitions, but in the context of HR selection it simply means the degree of dependability, consistency, or stability of scores on a measure used in selection research – predictors or criteria</a:t>
            </a:r>
          </a:p>
          <a:p>
            <a:pPr marL="460375" indent="-225425">
              <a:spcBef>
                <a:spcPts val="1200"/>
              </a:spcBef>
            </a:pPr>
            <a:r>
              <a:rPr lang="en-US" dirty="0"/>
              <a:t>Reliability of a measure is determined by the degree of consistency between two sets of scores on the same measure</a:t>
            </a:r>
          </a:p>
          <a:p>
            <a:pPr marL="460375" indent="-225425">
              <a:spcBef>
                <a:spcPts val="1200"/>
              </a:spcBef>
            </a:pPr>
            <a:r>
              <a:rPr lang="en-US" dirty="0"/>
              <a:t>If such scores are inconsistent, then “errors of measurement” are present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76002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Errors of Measurement</a:t>
            </a:r>
          </a:p>
          <a:p>
            <a:pPr marL="460375" indent="-225425">
              <a:spcBef>
                <a:spcPts val="1200"/>
              </a:spcBef>
            </a:pPr>
            <a:r>
              <a:rPr lang="en-US" dirty="0"/>
              <a:t>Reliability deals with </a:t>
            </a:r>
            <a:r>
              <a:rPr lang="en-US" i="1" dirty="0"/>
              <a:t>errors of measurement </a:t>
            </a:r>
            <a:r>
              <a:rPr lang="en-US" dirty="0"/>
              <a:t>– free of errors – but none of our selection measures will be free of measurement errors</a:t>
            </a:r>
          </a:p>
          <a:p>
            <a:pPr marL="460375" indent="-225425">
              <a:spcBef>
                <a:spcPts val="1200"/>
              </a:spcBef>
            </a:pPr>
            <a:r>
              <a:rPr lang="en-US" dirty="0"/>
              <a:t>Selection measures designed to assess important job-related characteristics – knowledge, skills, personality traits – may be prone to error due to the sample of items used, the test taker, the examiner, or the situation in which testing takes place</a:t>
            </a:r>
          </a:p>
          <a:p>
            <a:pPr marL="460375" indent="-225425">
              <a:spcBef>
                <a:spcPts val="1200"/>
              </a:spcBef>
            </a:pPr>
            <a:r>
              <a:rPr lang="en-US" dirty="0"/>
              <a:t>We want to know the “true” scores of applicants for each characteristic being measured – unless our measure is perfectly reliable, we will encounter difficulties in knowing precisely these true scores</a:t>
            </a:r>
          </a:p>
          <a:p>
            <a:pPr marL="460375" indent="-225425">
              <a:spcBef>
                <a:spcPts val="1200"/>
              </a:spcBef>
            </a:pPr>
            <a:r>
              <a:rPr lang="en-US" dirty="0"/>
              <a:t>The score obtained on a measure – obtained score/raw score – consists of two parts: a </a:t>
            </a:r>
            <a:r>
              <a:rPr lang="en-US" i="1" dirty="0"/>
              <a:t>true</a:t>
            </a:r>
            <a:r>
              <a:rPr lang="en-US" dirty="0"/>
              <a:t> component and an </a:t>
            </a:r>
            <a:r>
              <a:rPr lang="en-US" i="1" dirty="0"/>
              <a:t>error</a:t>
            </a:r>
            <a:r>
              <a:rPr lang="en-US" dirty="0"/>
              <a:t> component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305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Errors of Measurement</a:t>
            </a:r>
          </a:p>
          <a:p>
            <a:pPr marL="460375" indent="-225425">
              <a:spcBef>
                <a:spcPts val="1200"/>
              </a:spcBef>
            </a:pPr>
            <a:r>
              <a:rPr lang="en-US" dirty="0"/>
              <a:t>True score:</a:t>
            </a:r>
          </a:p>
          <a:p>
            <a:pPr marL="920750" indent="-234950">
              <a:spcBef>
                <a:spcPts val="1200"/>
              </a:spcBef>
              <a:buFont typeface="Wingdings" pitchFamily="2" charset="2"/>
              <a:buChar char="§"/>
            </a:pPr>
            <a:r>
              <a:rPr lang="en-US" dirty="0"/>
              <a:t>A hypothetical score for a person assuming no errors of measurement were present at the time of measurement or scoring</a:t>
            </a:r>
          </a:p>
          <a:p>
            <a:pPr marL="1428750" indent="-282575">
              <a:spcBef>
                <a:spcPts val="1200"/>
              </a:spcBef>
              <a:buSzPct val="95000"/>
              <a:buFont typeface="+mj-lt"/>
              <a:buAutoNum type="arabicPeriod"/>
            </a:pPr>
            <a:r>
              <a:rPr lang="en-US" dirty="0"/>
              <a:t>Individuals answered correctly the same percentage of problems on the test that they would have if </a:t>
            </a:r>
            <a:r>
              <a:rPr lang="en-US" i="1" dirty="0"/>
              <a:t>all possible </a:t>
            </a:r>
            <a:r>
              <a:rPr lang="en-US" dirty="0"/>
              <a:t>problems had been given and the test were a construct valid measure of the underlying phenomenon of interest</a:t>
            </a:r>
          </a:p>
          <a:p>
            <a:pPr marL="1428750" indent="-282575">
              <a:spcBef>
                <a:spcPts val="1200"/>
              </a:spcBef>
              <a:buSzPct val="95000"/>
              <a:buFont typeface="+mj-lt"/>
              <a:buAutoNum type="arabicPeriod"/>
            </a:pPr>
            <a:r>
              <a:rPr lang="en-US" dirty="0"/>
              <a:t>Individuals answered correctly the problem they actually knew without being affected by external factors – lighting or temperature of the room in which testing took place, emotional state, physical health</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2859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What is Reliability?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Errors of Measurement</a:t>
            </a:r>
          </a:p>
          <a:p>
            <a:pPr marL="460375" indent="-225425">
              <a:spcBef>
                <a:spcPts val="1200"/>
              </a:spcBef>
            </a:pPr>
            <a:r>
              <a:rPr lang="en-US" dirty="0"/>
              <a:t>Error score:</a:t>
            </a:r>
          </a:p>
          <a:p>
            <a:pPr marL="920750" indent="-234950">
              <a:spcBef>
                <a:spcPts val="1200"/>
              </a:spcBef>
              <a:buFont typeface="Wingdings" pitchFamily="2" charset="2"/>
              <a:buChar char="§"/>
            </a:pPr>
            <a:r>
              <a:rPr lang="en-US" dirty="0"/>
              <a:t>Represents errors of measurement – those factors that affect obtained scores but are not related to the characteristic, trait, or attribute being measured</a:t>
            </a:r>
          </a:p>
          <a:p>
            <a:pPr marL="920750" indent="-234950">
              <a:spcBef>
                <a:spcPts val="1200"/>
              </a:spcBef>
              <a:buFont typeface="Wingdings" pitchFamily="2" charset="2"/>
              <a:buChar char="§"/>
            </a:pPr>
            <a:r>
              <a:rPr lang="en-US" dirty="0"/>
              <a:t>These factors distort respondents’ scores either over or under what they would have been on another measurement occasion – fatigue, anxiety, noise during testing</a:t>
            </a:r>
          </a:p>
          <a:p>
            <a:pPr marL="920750" indent="-234950">
              <a:spcBef>
                <a:spcPts val="1200"/>
              </a:spcBef>
              <a:buFont typeface="Wingdings" pitchFamily="2" charset="2"/>
              <a:buChar char="§"/>
            </a:pPr>
            <a:r>
              <a:rPr lang="en-US" dirty="0"/>
              <a:t>Figure 7.2 shows the relationship between reliability and errors of measurement for three levels of reliability of a selection measure</a:t>
            </a:r>
          </a:p>
          <a:p>
            <a:pPr marL="920750" indent="-234950">
              <a:spcBef>
                <a:spcPts val="1200"/>
              </a:spcBef>
              <a:buFont typeface="Wingdings" pitchFamily="2" charset="2"/>
              <a:buChar char="§"/>
            </a:pPr>
            <a:r>
              <a:rPr lang="en-US" dirty="0"/>
              <a:t>Table 7.1 summarizes some of the more common sources of error that contribute to the unreliability of selection measures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212910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TotalTime>
  <Words>1667</Words>
  <Application>Microsoft Macintosh PowerPoint</Application>
  <PresentationFormat>On-screen Show (4:3)</PresentationFormat>
  <Paragraphs>176</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PowerPoint Presentation</vt:lpstr>
      <vt:lpstr>CHAPTER 7</vt:lpstr>
      <vt:lpstr>Learning Objectives</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What is Reliability?</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lpstr>Interpreting Reliability Coefficients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44</cp:revision>
  <dcterms:created xsi:type="dcterms:W3CDTF">2018-08-23T16:39:34Z</dcterms:created>
  <dcterms:modified xsi:type="dcterms:W3CDTF">2018-09-05T20:47:17Z</dcterms:modified>
</cp:coreProperties>
</file>